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83" r:id="rId9"/>
    <p:sldId id="287" r:id="rId10"/>
    <p:sldId id="288" r:id="rId11"/>
    <p:sldId id="289" r:id="rId12"/>
    <p:sldId id="290" r:id="rId13"/>
    <p:sldId id="291" r:id="rId14"/>
    <p:sldId id="292" r:id="rId15"/>
    <p:sldId id="267" r:id="rId16"/>
  </p:sldIdLst>
  <p:sldSz cx="12192000" cy="6858000"/>
  <p:notesSz cx="6858000" cy="9144000"/>
  <p:embeddedFontLst>
    <p:embeddedFont>
      <p:font typeface="나눔바른고딕" panose="020B0603020101020101" pitchFamily="50" charset="-127"/>
      <p:regular r:id="rId18"/>
      <p:bold r:id="rId19"/>
    </p:embeddedFont>
    <p:embeddedFont>
      <p:font typeface="나눔스퀘어 ExtraBold" panose="020B0600000101010101" pitchFamily="50" charset="-127"/>
      <p:bold r:id="rId20"/>
    </p:embeddedFont>
    <p:embeddedFont>
      <p:font typeface="나눔스퀘어_ac Bold" panose="020B0600000101010101" pitchFamily="50" charset="-127"/>
      <p:bold r:id="rId21"/>
    </p:embeddedFont>
    <p:embeddedFont>
      <p:font typeface="나눔스퀘어_ac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BC3"/>
    <a:srgbClr val="FFCCFF"/>
    <a:srgbClr val="00CC99"/>
    <a:srgbClr val="1C5B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6" autoAdjust="0"/>
    <p:restoredTop sz="91967" autoAdjust="0"/>
  </p:normalViewPr>
  <p:slideViewPr>
    <p:cSldViewPr snapToGrid="0">
      <p:cViewPr varScale="1">
        <p:scale>
          <a:sx n="32" d="100"/>
          <a:sy n="32" d="100"/>
        </p:scale>
        <p:origin x="1604" y="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DBF8-6C54-4C67-993A-3C933BFC0BC5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EC54-5A11-4AC1-954C-F5E5B672C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9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환자는 수술 전 간호 준비에 대한 설명 보조 수단이 필요하다</a:t>
            </a:r>
            <a:r>
              <a:rPr lang="en-US" altLang="ko-KR" dirty="0"/>
              <a:t>. </a:t>
            </a:r>
            <a:r>
              <a:rPr lang="ko-KR" altLang="en-US" dirty="0"/>
              <a:t>왜냐하면 수술 전 간호 준비에 대한 필요성을 인지하지 못하거나 수술 전 긴장과 불안으로 인해 </a:t>
            </a:r>
            <a:r>
              <a:rPr lang="ko-KR" altLang="en-US" dirty="0" err="1"/>
              <a:t>간호사가언급한</a:t>
            </a:r>
            <a:r>
              <a:rPr lang="ko-KR" altLang="en-US" dirty="0"/>
              <a:t> 것에 대해 충분히 이해 또는 기억하지 못할 가능성이 있기 때문이다</a:t>
            </a:r>
            <a:r>
              <a:rPr lang="en-US" altLang="ko-KR" dirty="0"/>
              <a:t>.2. </a:t>
            </a:r>
            <a:r>
              <a:rPr lang="ko-KR" altLang="en-US" dirty="0"/>
              <a:t>간호사는 수술 전 간호상태 확인 시 환자 참여형 확인도구를 원한다</a:t>
            </a:r>
            <a:r>
              <a:rPr lang="en-US" altLang="ko-KR" dirty="0"/>
              <a:t>. </a:t>
            </a:r>
            <a:r>
              <a:rPr lang="ko-KR" altLang="en-US" dirty="0"/>
              <a:t>왜냐하면 수술 전 간호상태 확인을 위한정보를 대부분 환자에게서 전달받고 있고</a:t>
            </a:r>
            <a:r>
              <a:rPr lang="en-US" altLang="ko-KR" dirty="0"/>
              <a:t>, </a:t>
            </a:r>
            <a:r>
              <a:rPr lang="ko-KR" altLang="en-US" dirty="0"/>
              <a:t>환자 참여 시 누락 발생이 줄어들기 때문이다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해결책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모바일 체크리스트</a:t>
            </a:r>
            <a:r>
              <a:rPr lang="en-US" altLang="ko-KR" dirty="0"/>
              <a:t>, </a:t>
            </a:r>
            <a:r>
              <a:rPr lang="ko-KR" altLang="en-US" dirty="0"/>
              <a:t>그림을 활용한 설명자료</a:t>
            </a:r>
            <a:r>
              <a:rPr lang="en-US" altLang="ko-KR" dirty="0"/>
              <a:t>, </a:t>
            </a:r>
            <a:r>
              <a:rPr lang="ko-KR" altLang="en-US" dirty="0"/>
              <a:t>진행률 바</a:t>
            </a:r>
            <a:r>
              <a:rPr lang="en-US" altLang="ko-KR" dirty="0"/>
              <a:t>, </a:t>
            </a:r>
            <a:r>
              <a:rPr lang="ko-KR" altLang="en-US" dirty="0"/>
              <a:t>환자의 서명의 디자인을 생각하였고 </a:t>
            </a:r>
            <a:r>
              <a:rPr lang="en-US" altLang="ko-KR" dirty="0" err="1"/>
              <a:t>Surgiprep</a:t>
            </a:r>
            <a:r>
              <a:rPr lang="ko-KR" altLang="en-US" dirty="0"/>
              <a:t>을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스토리보드를 위한 자연스럽고 빠른 화면 전환 가능</a:t>
            </a:r>
            <a:endParaRPr lang="en-US" altLang="ko-KR" dirty="0"/>
          </a:p>
          <a:p>
            <a:r>
              <a:rPr lang="ko-KR" altLang="en-US" dirty="0"/>
              <a:t>사용자의 가독성 증진</a:t>
            </a:r>
            <a:endParaRPr lang="en-US" altLang="ko-KR" dirty="0"/>
          </a:p>
          <a:p>
            <a:r>
              <a:rPr lang="en-US" altLang="ko-KR" dirty="0"/>
              <a:t>Dropdown, </a:t>
            </a:r>
            <a:r>
              <a:rPr lang="ko-KR" altLang="en-US" dirty="0"/>
              <a:t>키보드 기능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5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A8AA6-0A7A-6F38-097F-D3A5732D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E49536-8A70-9BA5-92AF-A80335206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13428-BBFE-C0F2-274B-E03BA58C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D8F0-5961-496C-BE5F-8FCB3FF9016B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5C22B-8E8A-B2E2-B225-CAB0B095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42C37-DB3A-732D-B7E6-27BCE9ED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2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C5CB1-4C02-059C-6B82-12151FD8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67679-A996-3D59-41EB-F9C0E183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B4AB6-0D76-CC90-1F50-F3EBA031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E2DB8-8793-4521-B8B6-3D5B4F7C581A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79D54-728A-E412-62B0-0FCAE33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A4FFC-83F2-90AF-311C-99F6E61C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9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887314-CC56-DA98-F53A-9E8E18B19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C95901-AD07-2FAE-1159-F7D7542B9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57027-6AEF-FD78-1F11-AC725989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B470-CF82-4172-A896-CD658414229D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08F53-C60E-677B-C6E2-6BA28AC9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C9240-34CD-DD5D-7342-31693E0A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3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FF1B-01D3-D5D1-779F-78BAD5E4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71FA7-423F-1B51-8743-DA614F55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518BD-1690-D447-21BE-53377F4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8C6C-3E5D-418D-A267-9FC34CBA8FA5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721C6-744B-FC7C-B165-DB6D025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358DB-2122-1F1B-AF10-33A9D302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30369-35ED-A8D7-C88F-B4DD2F82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DAA6-D45B-CE54-98D8-BC2C2408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4B859-E013-97D0-3B3D-E7891297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1C47-C121-4FA0-80A9-975E137CED8B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EAFD-2CA4-69DB-5953-C2DA189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E74AD-3418-D502-15BF-42848FDD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0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2692-CD4A-8D75-A9AB-B206BEFB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49B2-72CF-B90B-F232-7170B2986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3D8C32-0F6D-7EED-56B9-4C4B588C6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62C83-64C5-357C-EDA7-26969F16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33ED-698B-4F34-B186-0D5776B6FF4A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64546-A559-D100-E73E-D0F95462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51DC5-A60C-24B7-4B81-8DF639F4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7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3472C-067D-9E34-B679-A34A3CC7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7D9EA-6638-B1DE-7C69-D1B2447D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DAD52-8953-C8C7-A26A-13DB01ED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707E79-7DAE-72BB-EC16-9E933A113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7A9A85-054D-3CA2-EF3E-2369C9691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F9A356-82E8-4DC6-64A1-2DB76DBA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772-8A26-46FA-8EF4-10B247F23B86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1C4D24-54EA-5720-373E-3421828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833EC-85F7-CE43-5D34-5FE271B2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5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4A1B-EDDB-91FE-ED20-37CA6331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26C13-5F71-E290-592C-5232C925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16193-63A2-49D4-AC81-11CE276E6F38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C47E3-79DB-2A12-A451-1274D424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26460D-CA5D-9856-D8D5-8AF59739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82A375-37A9-F709-0DFD-5CD7DA02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C3-EA18-4E35-B79E-DF02512A17AD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90FB5A-26B7-8809-8DB8-C981D573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C42E4-97DE-187B-BB9C-562F23B7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2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2247C-D99D-C955-C7AF-27B5DCB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0BB6D-9BAD-357F-9B8E-A2BF1AEF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72650-DE17-0DCD-2CAE-D31A7A7B3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94AE6-8104-661F-F2AB-5C3E3B29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062B-D6D7-4AFB-843D-544AAF26F99F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A6B02-B4D7-9286-9D56-84BDFC97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65542-E83D-FD6F-9F5F-68A94EE2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4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F949C-4937-2F71-8F3E-63036432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ED3858-611D-7DF7-FA7F-ED543BF92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A39BED-32CA-162F-7051-327D54301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D7C0C-357C-1C33-CE62-C0739289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0DD2-F3DF-4DC3-9168-0FEF2C9DDC62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539C8-E7A4-D236-0FFD-0DB36F7B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CEE4E-11B2-12FB-CE98-87A215D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536E63-B579-C07C-B93A-E560901F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BDF31-CE30-BAB4-399F-8D4BD2702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C106B-0F90-5385-2DFA-0314E7FC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93A82-F95E-4532-ACF4-8A75682EF20D}" type="datetime1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B1292-1327-4403-EE49-8BB78DD64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B8875-C75B-C4BF-D0DA-5AF7FC8C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7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335756" y="272965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538028" y="1617139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Medium-fi</a:t>
            </a: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E05C37F8-1AC6-E27C-2F19-7C22CC4320B3}"/>
              </a:ext>
            </a:extLst>
          </p:cNvPr>
          <p:cNvSpPr txBox="1"/>
          <p:nvPr/>
        </p:nvSpPr>
        <p:spPr>
          <a:xfrm>
            <a:off x="1442255" y="2967004"/>
            <a:ext cx="10069012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안전제일</a:t>
            </a:r>
            <a:r>
              <a:rPr lang="en-US" altLang="ko-KR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수술 전 간호상태 확인 시 누락을 줄여 환자가 안전하게 수술 받을 수 있는 환경 만들기</a:t>
            </a:r>
            <a:endParaRPr lang="en-US" sz="2000" b="0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래픽 32" descr="의료 단색으로 채워진">
            <a:extLst>
              <a:ext uri="{FF2B5EF4-FFF2-40B4-BE49-F238E27FC236}">
                <a16:creationId xmlns:a16="http://schemas.microsoft.com/office/drawing/2014/main" id="{7FA2C5B6-E962-39A0-0106-0BCD2144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23" y="2916204"/>
            <a:ext cx="894532" cy="914400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E92BC157-E478-A4B6-FC84-27CF0B5A9BBA}"/>
              </a:ext>
            </a:extLst>
          </p:cNvPr>
          <p:cNvSpPr txBox="1"/>
          <p:nvPr/>
        </p:nvSpPr>
        <p:spPr>
          <a:xfrm>
            <a:off x="698819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신효경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(2024-20125)</a:t>
            </a:r>
            <a:endParaRPr lang="en-US" b="1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19C722-8B56-88B3-7400-15706A34EE25}"/>
              </a:ext>
            </a:extLst>
          </p:cNvPr>
          <p:cNvSpPr txBox="1"/>
          <p:nvPr/>
        </p:nvSpPr>
        <p:spPr>
          <a:xfrm>
            <a:off x="3053398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이혜민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(2023-21862)</a:t>
            </a:r>
            <a:endParaRPr lang="en-US" b="1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4526A1-531B-3B9D-622B-FE7FBB7764CC}"/>
              </a:ext>
            </a:extLst>
          </p:cNvPr>
          <p:cNvSpPr/>
          <p:nvPr/>
        </p:nvSpPr>
        <p:spPr>
          <a:xfrm>
            <a:off x="1199198" y="4067949"/>
            <a:ext cx="1771990" cy="177199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8CAA7F5-2642-1F16-BB3D-9590FC9E8061}"/>
              </a:ext>
            </a:extLst>
          </p:cNvPr>
          <p:cNvSpPr/>
          <p:nvPr/>
        </p:nvSpPr>
        <p:spPr>
          <a:xfrm>
            <a:off x="3454719" y="4067949"/>
            <a:ext cx="1771990" cy="177199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BE9C7B-FC7E-BB5A-06CF-B180B9B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Medium-fi</a:t>
            </a: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FC90BDEF-636B-8250-E0F7-AE61975D31B6}"/>
              </a:ext>
            </a:extLst>
          </p:cNvPr>
          <p:cNvSpPr txBox="1"/>
          <p:nvPr/>
        </p:nvSpPr>
        <p:spPr>
          <a:xfrm>
            <a:off x="457676" y="1521829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#2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직접 확인해야 하는 내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용에 대해 왜 해야 하는지 쉽게 설명하기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8DC6E1-FE7B-D2B8-AB3E-017896B16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29" y="2320712"/>
            <a:ext cx="2577140" cy="357620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88C940-CF6D-A445-FE99-437590AA8E4A}"/>
              </a:ext>
            </a:extLst>
          </p:cNvPr>
          <p:cNvSpPr/>
          <p:nvPr/>
        </p:nvSpPr>
        <p:spPr>
          <a:xfrm>
            <a:off x="3737728" y="3958221"/>
            <a:ext cx="544126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A86856-6806-59FD-F071-42CF0171B5F5}"/>
              </a:ext>
            </a:extLst>
          </p:cNvPr>
          <p:cNvSpPr/>
          <p:nvPr/>
        </p:nvSpPr>
        <p:spPr>
          <a:xfrm>
            <a:off x="1328444" y="4245342"/>
            <a:ext cx="1476302" cy="379412"/>
          </a:xfrm>
          <a:prstGeom prst="rect">
            <a:avLst/>
          </a:prstGeom>
          <a:noFill/>
          <a:ln w="38100"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FBCE8D-5014-AFFF-4571-C819D6EED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01" y="2287098"/>
            <a:ext cx="2536702" cy="35762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DA12D7-2E78-C272-F734-E183DE22A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44" y="2287098"/>
            <a:ext cx="2557766" cy="357620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236C1A4-07BE-3E75-975E-DFCA8A42C63A}"/>
              </a:ext>
            </a:extLst>
          </p:cNvPr>
          <p:cNvSpPr/>
          <p:nvPr/>
        </p:nvSpPr>
        <p:spPr>
          <a:xfrm>
            <a:off x="7568344" y="3958221"/>
            <a:ext cx="544126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64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Medium-fi</a:t>
            </a: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1A79F6F7-2882-7834-A04E-228D47A0087E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#3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복잡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버튼을 직접 누르고 서명하게 하여 적극적으로 참여시키기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442701-8435-2A94-E6B6-BAD25BF0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3" y="2800993"/>
            <a:ext cx="1791355" cy="2485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847C9E-4C08-5C1F-CB4F-1FE2EC590B66}"/>
              </a:ext>
            </a:extLst>
          </p:cNvPr>
          <p:cNvSpPr/>
          <p:nvPr/>
        </p:nvSpPr>
        <p:spPr>
          <a:xfrm>
            <a:off x="764880" y="4451215"/>
            <a:ext cx="1132802" cy="411148"/>
          </a:xfrm>
          <a:prstGeom prst="rect">
            <a:avLst/>
          </a:prstGeom>
          <a:noFill/>
          <a:ln w="38100"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7D0EA1-3E66-EDEC-F4B4-A40C9AA65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88" y="2800993"/>
            <a:ext cx="1764827" cy="2479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7B0EAE-B58B-4385-323A-2CE19B643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75" y="2800994"/>
            <a:ext cx="1762813" cy="24799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54DC53-2C5B-6AB9-80BE-B08529DD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47" y="2800993"/>
            <a:ext cx="1746180" cy="24799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12DE8E-E774-9B3F-A19E-36D0A1D40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12" y="2800994"/>
            <a:ext cx="1750088" cy="24799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E5C5C4-3680-F21B-26E2-4A1D31C4B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59" y="2790649"/>
            <a:ext cx="1749788" cy="247993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2084C5-6840-2C09-B0C1-4C5F7C6B215A}"/>
              </a:ext>
            </a:extLst>
          </p:cNvPr>
          <p:cNvSpPr/>
          <p:nvPr/>
        </p:nvSpPr>
        <p:spPr>
          <a:xfrm>
            <a:off x="2239491" y="3965662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90BEAB4-5BBC-00CA-53B4-B31F23BD8C05}"/>
              </a:ext>
            </a:extLst>
          </p:cNvPr>
          <p:cNvSpPr/>
          <p:nvPr/>
        </p:nvSpPr>
        <p:spPr>
          <a:xfrm>
            <a:off x="4183990" y="3965662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D9D16D2-7B6F-1F83-C162-CD5088339917}"/>
              </a:ext>
            </a:extLst>
          </p:cNvPr>
          <p:cNvSpPr/>
          <p:nvPr/>
        </p:nvSpPr>
        <p:spPr>
          <a:xfrm>
            <a:off x="6127465" y="3965662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92D8F38-A1B7-7B65-F8A1-978F0E6B5906}"/>
              </a:ext>
            </a:extLst>
          </p:cNvPr>
          <p:cNvSpPr/>
          <p:nvPr/>
        </p:nvSpPr>
        <p:spPr>
          <a:xfrm>
            <a:off x="8059923" y="3965662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AD78D7F-1AB0-8DE2-CE6D-C066A5FAF0CB}"/>
              </a:ext>
            </a:extLst>
          </p:cNvPr>
          <p:cNvSpPr/>
          <p:nvPr/>
        </p:nvSpPr>
        <p:spPr>
          <a:xfrm>
            <a:off x="9992166" y="3965662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6CC45E-77B5-8489-A9AC-6FC97FEED0FF}"/>
              </a:ext>
            </a:extLst>
          </p:cNvPr>
          <p:cNvSpPr txBox="1"/>
          <p:nvPr/>
        </p:nvSpPr>
        <p:spPr>
          <a:xfrm>
            <a:off x="4355823" y="2285149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답변 작성 시</a:t>
            </a:r>
            <a:endParaRPr lang="en-US" altLang="ko-KR" sz="1400" dirty="0">
              <a:solidFill>
                <a:srgbClr val="1C5B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확인</a:t>
            </a:r>
          </a:p>
        </p:txBody>
      </p:sp>
    </p:spTree>
    <p:extLst>
      <p:ext uri="{BB962C8B-B14F-4D97-AF65-F5344CB8AC3E}">
        <p14:creationId xmlns:p14="http://schemas.microsoft.com/office/powerpoint/2010/main" val="232062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프로토타이핑 도구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89"/>
            <a:ext cx="4439639" cy="50934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dirty="0" err="1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Justinmind</a:t>
            </a:r>
            <a:endParaRPr lang="en-US" altLang="ko-KR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73050" lvl="0" indent="-1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프로토타입을 만드는 데 유용한 </a:t>
            </a:r>
            <a:r>
              <a:rPr lang="en-US" altLang="ko-KR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Libraries</a:t>
            </a: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다양하여 삽입하고자 하는 기능에 알맞은 것을 쉽게 적용할 수 있었음</a:t>
            </a:r>
            <a:endParaRPr lang="en-US" altLang="ko-KR" dirty="0">
              <a:highlight>
                <a:srgbClr val="D2EB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3050" lvl="0" indent="-1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도구가 가지고 있는 템플릿을 활용하여 제작이 가능함</a:t>
            </a:r>
            <a:endParaRPr lang="en-US" altLang="ko-KR" dirty="0">
              <a:highlight>
                <a:srgbClr val="D2EB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3050" lvl="0" indent="-1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작동을 위한 </a:t>
            </a:r>
            <a:r>
              <a:rPr lang="en-US" altLang="ko-KR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Events</a:t>
            </a: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간단한 방법으로 삽입할 수 있었음</a:t>
            </a:r>
            <a:endParaRPr lang="en-US" altLang="ko-KR" dirty="0">
              <a:highlight>
                <a:srgbClr val="D2EB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73050" lvl="0" indent="-1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서명 기능을 구현하기에는 한계가 있었음</a:t>
            </a:r>
          </a:p>
          <a:p>
            <a:pPr marL="273050" lvl="0" indent="-1857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아이패드 사이즈로 제작하였으나</a:t>
            </a:r>
            <a:r>
              <a:rPr lang="en-US" altLang="ko-KR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아이패드에서 전체화면으로 보기 어려움</a:t>
            </a:r>
            <a:endParaRPr lang="en-US" altLang="ko-KR" dirty="0">
              <a:highlight>
                <a:srgbClr val="FFCC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EFF4B6-C9BA-C37B-388F-B4D15A6F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509" y="1860443"/>
            <a:ext cx="6935771" cy="41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한계점 </a:t>
            </a:r>
            <a:r>
              <a:rPr lang="en-US" altLang="ko-KR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트레이드오프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89"/>
            <a:ext cx="11155204" cy="29554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스토리보드를 위한 자연스럽고 빠른 화면 전환 가능</a:t>
            </a:r>
            <a:endParaRPr lang="en-US" altLang="ko-KR" dirty="0">
              <a:highlight>
                <a:srgbClr val="D2EB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가독성 증진</a:t>
            </a:r>
            <a:endParaRPr lang="en-US" altLang="ko-KR" dirty="0">
              <a:highlight>
                <a:srgbClr val="D2EB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Dropdown, </a:t>
            </a:r>
            <a:r>
              <a:rPr lang="ko-KR" altLang="en-US" dirty="0">
                <a:highlight>
                  <a:srgbClr val="D2EBC3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키보드 기능 삽입</a:t>
            </a:r>
            <a:endParaRPr lang="en-US" altLang="ko-KR" dirty="0">
              <a:highlight>
                <a:srgbClr val="D2EBC3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EHR</a:t>
            </a:r>
            <a:r>
              <a:rPr lang="ko-KR" altLang="en-US" i="0" u="none" strike="noStrike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연동되지 않았기 때문에</a:t>
            </a:r>
            <a:r>
              <a:rPr lang="en-US" altLang="ko-KR" i="0" u="none" strike="noStrike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i="0" u="sng" strike="noStrike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환자 데이터가 아님</a:t>
            </a:r>
            <a:endParaRPr lang="en-US" altLang="ko-KR" b="1" i="0" u="sng" strike="noStrike" dirty="0">
              <a:highlight>
                <a:srgbClr val="FFCC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</a:t>
            </a:r>
            <a:r>
              <a:rPr lang="ko-KR" altLang="en-US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 구현 </a:t>
            </a:r>
            <a:r>
              <a:rPr lang="ko-KR" altLang="en-US" b="1" u="sng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</a:t>
            </a:r>
            <a:endParaRPr lang="en-US" altLang="ko-KR" b="1" u="sng" dirty="0">
              <a:highlight>
                <a:srgbClr val="FFCC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텍스트를 음성 변환</a:t>
            </a:r>
            <a:r>
              <a:rPr lang="en-US" altLang="ko-KR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highlight>
                  <a:srgbClr val="FFCCFF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다국어 지원 기능은 제한됨</a:t>
            </a:r>
            <a:endParaRPr lang="en-US" altLang="ko-KR" dirty="0">
              <a:highlight>
                <a:srgbClr val="FFCCFF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6925457-9A4B-4B12-BD9C-BA81A2B027F2}"/>
              </a:ext>
            </a:extLst>
          </p:cNvPr>
          <p:cNvSpPr/>
          <p:nvPr/>
        </p:nvSpPr>
        <p:spPr>
          <a:xfrm rot="5400000">
            <a:off x="3174448" y="4330683"/>
            <a:ext cx="678208" cy="21591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A082B3EF-403F-49EF-A0ED-3BC81BCB72DF}"/>
              </a:ext>
            </a:extLst>
          </p:cNvPr>
          <p:cNvSpPr txBox="1"/>
          <p:nvPr/>
        </p:nvSpPr>
        <p:spPr>
          <a:xfrm>
            <a:off x="469267" y="4839460"/>
            <a:ext cx="11155204" cy="127397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구현을 위해 가상의 환자 정보 등록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가상의 단일 시나리오로 구현되도록 제한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High-fidelity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텍스트를 음성 변환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다국어 지원 기능 구현 시도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E483B3-D8EC-4C4F-9AF2-37245C99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54" y="2180696"/>
            <a:ext cx="2245713" cy="3137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28A3EA-143F-47D3-8C32-B232B6E52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69" y="2180696"/>
            <a:ext cx="2227571" cy="31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Wizard-of-Oz &amp; Hard-code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90"/>
            <a:ext cx="11155204" cy="40472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6213" lvl="0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Wizard-of-Oz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테크닉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Task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서명 부분은 </a:t>
            </a:r>
            <a:r>
              <a:rPr lang="ko-KR" altLang="en-US" b="1" dirty="0">
                <a:solidFill>
                  <a:srgbClr val="1C5B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종이 프로토타입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도구로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Hard-code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EHR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연동되지 않았기 때문에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환자 데이터가 없어 </a:t>
            </a:r>
            <a:r>
              <a:rPr lang="ko-KR" altLang="en-US" b="1" dirty="0">
                <a:solidFill>
                  <a:srgbClr val="1C5B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입력된 환자 정보는 모두 하드코딩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B5B06-C89D-C3D0-AAA1-115610F08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62" y="3922442"/>
            <a:ext cx="9184876" cy="21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6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1566862" y="422073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710973" y="3114885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 </a:t>
            </a: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78BB0C-9DCF-6641-5009-8E35F8C7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518398" y="1508052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AE66D5E0-A65B-0982-D9DC-FEE990638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6823" b="31250"/>
          <a:stretch/>
        </p:blipFill>
        <p:spPr bwMode="auto">
          <a:xfrm>
            <a:off x="457676" y="123006"/>
            <a:ext cx="2899135" cy="13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9750A26B-798A-977F-2422-921BCBC750C0}"/>
              </a:ext>
            </a:extLst>
          </p:cNvPr>
          <p:cNvSpPr txBox="1"/>
          <p:nvPr/>
        </p:nvSpPr>
        <p:spPr>
          <a:xfrm>
            <a:off x="518398" y="1723226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간호사와 환자가 함께 만드는 수술 준비 과정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Surgiprep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함께합니다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.”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A14897-8FA2-590E-DEAC-68A255AF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8CE-1CF0-61C7-E5A8-FAA8A5BD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3" t="41083" b="42049"/>
          <a:stretch/>
        </p:blipFill>
        <p:spPr bwMode="auto">
          <a:xfrm>
            <a:off x="1568116" y="300181"/>
            <a:ext cx="3377757" cy="10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03AECCF4-670D-0A8E-C8BB-AD6D252443A1}"/>
              </a:ext>
            </a:extLst>
          </p:cNvPr>
          <p:cNvSpPr txBox="1"/>
          <p:nvPr/>
        </p:nvSpPr>
        <p:spPr>
          <a:xfrm>
            <a:off x="518398" y="3971499"/>
            <a:ext cx="11155204" cy="238485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전 환자와 </a:t>
            </a:r>
            <a:r>
              <a:rPr lang="ko-KR" altLang="en-US" sz="2400" dirty="0">
                <a:solidFill>
                  <a:srgbClr val="1C5B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함께</a:t>
            </a:r>
            <a:r>
              <a:rPr lang="ko-KR" altLang="en-US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</a:t>
            </a:r>
            <a:r>
              <a:rPr lang="en-US" altLang="ko-KR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400" dirty="0">
                <a:solidFill>
                  <a:srgbClr val="1C5B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</a:t>
            </a:r>
            <a:r>
              <a:rPr lang="ko-KR" altLang="en-US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 </a:t>
            </a:r>
            <a:r>
              <a:rPr lang="ko-KR" altLang="en-US" sz="2400" dirty="0">
                <a:solidFill>
                  <a:srgbClr val="1C5B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</a:t>
            </a:r>
            <a:r>
              <a:rPr lang="ko-KR" altLang="en-US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</a:t>
            </a:r>
            <a:r>
              <a:rPr lang="en-US" altLang="ko-KR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400" dirty="0">
                <a:solidFill>
                  <a:srgbClr val="1C5B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쉽게 설명</a:t>
            </a:r>
            <a:r>
              <a:rPr lang="ko-KR" altLang="en-US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</a:t>
            </a:r>
            <a:endParaRPr lang="en-US" altLang="ko-KR" sz="24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 디지털 서포터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F1937-2526-1A8C-DAFD-5A72E88135DD}"/>
              </a:ext>
            </a:extLst>
          </p:cNvPr>
          <p:cNvSpPr txBox="1"/>
          <p:nvPr/>
        </p:nvSpPr>
        <p:spPr>
          <a:xfrm>
            <a:off x="1770858" y="2697154"/>
            <a:ext cx="865028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ctr"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모바일 체크리스트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그림을 활용한 설명자료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진행률 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환자의 서명의 디자인</a:t>
            </a:r>
          </a:p>
        </p:txBody>
      </p:sp>
    </p:spTree>
    <p:extLst>
      <p:ext uri="{BB962C8B-B14F-4D97-AF65-F5344CB8AC3E}">
        <p14:creationId xmlns:p14="http://schemas.microsoft.com/office/powerpoint/2010/main" val="390806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Task1(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단순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환자에게 직접 확인해야 하는 내용 파악하고 확인하기</a:t>
            </a:r>
            <a:endParaRPr lang="en-US" altLang="ko-KR" dirty="0">
              <a:solidFill>
                <a:srgbClr val="1C5B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28486-E80F-5162-25B8-2EA63F28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97" y="2134567"/>
            <a:ext cx="9005060" cy="43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4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Task2(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환자에게 직접 확인해야 하는 내</a:t>
            </a:r>
            <a:r>
              <a:rPr lang="ko-KR" altLang="en-US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용에 대해 왜 해야 하는지 쉽게 설명하기</a:t>
            </a:r>
            <a:endParaRPr lang="en-US" altLang="ko-KR" dirty="0">
              <a:solidFill>
                <a:srgbClr val="1C5B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0C72E1-DAD7-2062-7472-3C6435393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7" y="2094213"/>
            <a:ext cx="6279957" cy="440736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56CAD94-40AD-BC17-4377-87522E2100FF}"/>
              </a:ext>
            </a:extLst>
          </p:cNvPr>
          <p:cNvSpPr/>
          <p:nvPr/>
        </p:nvSpPr>
        <p:spPr>
          <a:xfrm>
            <a:off x="5795188" y="4265073"/>
            <a:ext cx="300812" cy="19315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1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Task3(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복잡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환자에게 버튼을 직접 누르고 서명하게 하여 적극적으로 참여시키기</a:t>
            </a:r>
            <a:endParaRPr lang="en-US" altLang="ko-KR" dirty="0">
              <a:solidFill>
                <a:srgbClr val="1C5B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41CED2-680C-19CA-9486-9F7BFB03A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1923681"/>
            <a:ext cx="8887135" cy="46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0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수정된 인터페이스 디자인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9083BF-148B-659A-B2DB-A74F0F42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1" y="2148949"/>
            <a:ext cx="3327885" cy="42978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13C5BB-9650-0D0D-2587-E5A13AD42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73" y="2148949"/>
            <a:ext cx="3327885" cy="429789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52017A4-CB54-6330-910A-1421838BF6B6}"/>
              </a:ext>
            </a:extLst>
          </p:cNvPr>
          <p:cNvSpPr/>
          <p:nvPr/>
        </p:nvSpPr>
        <p:spPr>
          <a:xfrm>
            <a:off x="3734873" y="3957238"/>
            <a:ext cx="914400" cy="681317"/>
          </a:xfrm>
          <a:prstGeom prst="rightArrow">
            <a:avLst/>
          </a:prstGeom>
          <a:solidFill>
            <a:srgbClr val="1C5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B85D3-A393-2477-3DA6-9581D3421A7B}"/>
              </a:ext>
            </a:extLst>
          </p:cNvPr>
          <p:cNvSpPr txBox="1"/>
          <p:nvPr/>
        </p:nvSpPr>
        <p:spPr>
          <a:xfrm>
            <a:off x="449818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&lt;Before &amp; </a:t>
            </a:r>
            <a:r>
              <a:rPr lang="en-US" altLang="ko-KR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After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D852A9-92CB-F139-7798-581AB2001701}"/>
              </a:ext>
            </a:extLst>
          </p:cNvPr>
          <p:cNvSpPr txBox="1"/>
          <p:nvPr/>
        </p:nvSpPr>
        <p:spPr>
          <a:xfrm>
            <a:off x="8277137" y="3100048"/>
            <a:ext cx="3327885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환자확인 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선택하는 첫 화면의 용어가 </a:t>
            </a:r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 접하였을 때 모호하여 선택에 어려움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느낌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→용어 변경</a:t>
            </a:r>
          </a:p>
        </p:txBody>
      </p:sp>
    </p:spTree>
    <p:extLst>
      <p:ext uri="{BB962C8B-B14F-4D97-AF65-F5344CB8AC3E}">
        <p14:creationId xmlns:p14="http://schemas.microsoft.com/office/powerpoint/2010/main" val="63705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수정된 인터페이스 디자인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0B7D4A23-E6F2-976C-1959-367015437C56}"/>
              </a:ext>
            </a:extLst>
          </p:cNvPr>
          <p:cNvSpPr txBox="1"/>
          <p:nvPr/>
        </p:nvSpPr>
        <p:spPr>
          <a:xfrm>
            <a:off x="457676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&lt;Before&gt;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82369-0AEB-1799-E616-269444E8D1B6}"/>
              </a:ext>
            </a:extLst>
          </p:cNvPr>
          <p:cNvSpPr txBox="1"/>
          <p:nvPr/>
        </p:nvSpPr>
        <p:spPr>
          <a:xfrm>
            <a:off x="449818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&lt;After&gt;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C12A89-DFB2-4969-0BC4-9238D489DFE8}"/>
              </a:ext>
            </a:extLst>
          </p:cNvPr>
          <p:cNvSpPr txBox="1"/>
          <p:nvPr/>
        </p:nvSpPr>
        <p:spPr>
          <a:xfrm>
            <a:off x="8175172" y="2078666"/>
            <a:ext cx="3557018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개선이 필요하다고 생각하는 부분에 </a:t>
            </a:r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수술과 관련된 동의서 조회 연동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언급함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EHR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에서도 수술 전 간호상태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작성 시 기록지에 동의서 조회 버튼이 있어 쉽게 확인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</a:t>
            </a:r>
            <a:r>
              <a:rPr lang="en-US" altLang="ko-KR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동의서</a:t>
            </a:r>
            <a:r>
              <a:rPr lang="en-US" altLang="ko-KR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 추가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6B9DEC-D403-9020-A87C-BAF80DB42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4" y="2078666"/>
            <a:ext cx="2853837" cy="3682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4192F8-4CFB-3533-EA11-64FFBDFF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41" y="2078666"/>
            <a:ext cx="2919132" cy="3766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1EBBDB-FA74-78A7-9CC9-12721875D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9" t="31627" r="38347" b="62823"/>
          <a:stretch/>
        </p:blipFill>
        <p:spPr>
          <a:xfrm>
            <a:off x="2257906" y="3240428"/>
            <a:ext cx="300124" cy="1827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EBF14-72B5-EE96-77D8-CCB27D8FC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7" t="57133" r="37818" b="32309"/>
          <a:stretch/>
        </p:blipFill>
        <p:spPr>
          <a:xfrm>
            <a:off x="4843171" y="4297897"/>
            <a:ext cx="567271" cy="3449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A5CF5F-9FE9-85E6-B77F-2AAF4017E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0" y="2114263"/>
            <a:ext cx="6878597" cy="37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수정된 인터페이스 디자인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0E11C26-B64F-D7E4-46B4-C19BC52ED069}"/>
              </a:ext>
            </a:extLst>
          </p:cNvPr>
          <p:cNvSpPr txBox="1"/>
          <p:nvPr/>
        </p:nvSpPr>
        <p:spPr>
          <a:xfrm>
            <a:off x="457676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&lt;Before&gt;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628ABF-2FC1-56CD-9898-B3EB4F78430C}"/>
              </a:ext>
            </a:extLst>
          </p:cNvPr>
          <p:cNvSpPr txBox="1"/>
          <p:nvPr/>
        </p:nvSpPr>
        <p:spPr>
          <a:xfrm>
            <a:off x="449818" y="1483190"/>
            <a:ext cx="1115520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&lt;After&gt;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B1E2BF-CA39-275B-ACFB-600F70DA7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92" y="2418783"/>
            <a:ext cx="2411520" cy="311163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6BB448-4CA6-E376-6A4E-48EC71B7DE1F}"/>
              </a:ext>
            </a:extLst>
          </p:cNvPr>
          <p:cNvGrpSpPr/>
          <p:nvPr/>
        </p:nvGrpSpPr>
        <p:grpSpPr>
          <a:xfrm>
            <a:off x="202700" y="2418783"/>
            <a:ext cx="7983358" cy="3111639"/>
            <a:chOff x="1345699" y="2263171"/>
            <a:chExt cx="9149953" cy="35232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FC4984-F773-FDBF-2CED-C7D75E4F8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699" y="2263171"/>
              <a:ext cx="2730505" cy="352323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B891B36-D1A7-F7D8-4F9A-1B43D49C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147" y="2263171"/>
              <a:ext cx="2730505" cy="3523232"/>
            </a:xfrm>
            <a:prstGeom prst="rect">
              <a:avLst/>
            </a:prstGeom>
          </p:spPr>
        </p:pic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DE84B878-2D42-F62E-37D5-F7D0B613F264}"/>
                </a:ext>
              </a:extLst>
            </p:cNvPr>
            <p:cNvSpPr/>
            <p:nvPr/>
          </p:nvSpPr>
          <p:spPr>
            <a:xfrm>
              <a:off x="4165407" y="3928210"/>
              <a:ext cx="300812" cy="1931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9AC003CE-86C0-2508-4AD2-76D35F79564E}"/>
                </a:ext>
              </a:extLst>
            </p:cNvPr>
            <p:cNvSpPr/>
            <p:nvPr/>
          </p:nvSpPr>
          <p:spPr>
            <a:xfrm>
              <a:off x="7375131" y="3928210"/>
              <a:ext cx="300812" cy="19315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AF1DB1-2C1B-EAA0-FCAB-BEDC68ABFF7E}"/>
              </a:ext>
            </a:extLst>
          </p:cNvPr>
          <p:cNvSpPr txBox="1"/>
          <p:nvPr/>
        </p:nvSpPr>
        <p:spPr>
          <a:xfrm>
            <a:off x="8406798" y="2021647"/>
            <a:ext cx="3333249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화면과 해당 화면이 중복되는 부분이라고 평가함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Tab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첫 화면인 질문 목록에서 다음 화면으로 넘어가지 못하는 것이 </a:t>
            </a:r>
            <a:r>
              <a:rPr lang="ko-KR" altLang="en-US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명의 참가자 모두에게 매우 심각한 사용성 문제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나타남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1C5B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→질문 목록 화면 삭제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70DDEF-B90F-E3AA-CA2F-6A5BEAA37FAC}"/>
              </a:ext>
            </a:extLst>
          </p:cNvPr>
          <p:cNvGrpSpPr/>
          <p:nvPr/>
        </p:nvGrpSpPr>
        <p:grpSpPr>
          <a:xfrm>
            <a:off x="1393886" y="2475696"/>
            <a:ext cx="5310686" cy="3129855"/>
            <a:chOff x="1279067" y="4297897"/>
            <a:chExt cx="5310686" cy="312985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D6AAC2-8E0B-F919-61DE-C3E8B4882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80" y="4297897"/>
              <a:ext cx="2382373" cy="3111639"/>
            </a:xfrm>
            <a:prstGeom prst="rect">
              <a:avLst/>
            </a:prstGeom>
          </p:spPr>
        </p:pic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8654BEB2-8FCE-C762-550E-954CA101B3E8}"/>
                </a:ext>
              </a:extLst>
            </p:cNvPr>
            <p:cNvSpPr/>
            <p:nvPr/>
          </p:nvSpPr>
          <p:spPr>
            <a:xfrm>
              <a:off x="3817754" y="5768422"/>
              <a:ext cx="262459" cy="17058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719E5E5-8F88-7D90-5A0D-EC3C482F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067" y="4313323"/>
              <a:ext cx="2411520" cy="3114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4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Medium-fi</a:t>
            </a: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87210D34-DB1B-8626-E60A-1ECCA37CF909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#1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단순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직접 확인해야 하는 내용 파악하고 확인하기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440046-589A-3040-E0B7-E0DD1D77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8" y="2609435"/>
            <a:ext cx="2104962" cy="2920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8517A6-5410-B4C9-670C-98203AEE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97" y="2609435"/>
            <a:ext cx="2069161" cy="29209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5D464F-9FBC-79D9-8C8F-C10BA75A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55" y="2609436"/>
            <a:ext cx="2090507" cy="2920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951F4B-77D8-5343-0C44-A7F80794F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981" y="2609435"/>
            <a:ext cx="2071823" cy="29209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E3BE9C-BDF5-ECD3-5864-D146CA5FD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401" y="2609437"/>
            <a:ext cx="2076861" cy="292098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EF19E1D-0CC9-C91A-9DF0-CA21D82D53DD}"/>
              </a:ext>
            </a:extLst>
          </p:cNvPr>
          <p:cNvSpPr/>
          <p:nvPr/>
        </p:nvSpPr>
        <p:spPr>
          <a:xfrm>
            <a:off x="2550767" y="4069926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E4E396E-F47A-2737-28EA-D064262530C7}"/>
              </a:ext>
            </a:extLst>
          </p:cNvPr>
          <p:cNvSpPr/>
          <p:nvPr/>
        </p:nvSpPr>
        <p:spPr>
          <a:xfrm>
            <a:off x="4869951" y="4069926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3DC940C-BEFD-B522-36E3-FE6FD87E43D3}"/>
              </a:ext>
            </a:extLst>
          </p:cNvPr>
          <p:cNvSpPr/>
          <p:nvPr/>
        </p:nvSpPr>
        <p:spPr>
          <a:xfrm>
            <a:off x="7200766" y="4069925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61EAC8D-FEE8-F493-D242-3D263A8030FF}"/>
              </a:ext>
            </a:extLst>
          </p:cNvPr>
          <p:cNvSpPr/>
          <p:nvPr/>
        </p:nvSpPr>
        <p:spPr>
          <a:xfrm>
            <a:off x="9515186" y="4069925"/>
            <a:ext cx="171833" cy="15059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CA188C-79AC-F1AC-4646-7396E39C9421}"/>
              </a:ext>
            </a:extLst>
          </p:cNvPr>
          <p:cNvSpPr/>
          <p:nvPr/>
        </p:nvSpPr>
        <p:spPr>
          <a:xfrm>
            <a:off x="835269" y="3675185"/>
            <a:ext cx="1239716" cy="394740"/>
          </a:xfrm>
          <a:prstGeom prst="rect">
            <a:avLst/>
          </a:prstGeom>
          <a:noFill/>
          <a:ln w="38100"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958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</TotalTime>
  <Words>590</Words>
  <Application>Microsoft Office PowerPoint</Application>
  <PresentationFormat>와이드스크린</PresentationFormat>
  <Paragraphs>88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나눔스퀘어_ac Bold</vt:lpstr>
      <vt:lpstr>맑은 고딕</vt:lpstr>
      <vt:lpstr>나눔스퀘어_ac ExtraBold</vt:lpstr>
      <vt:lpstr>Arial</vt:lpstr>
      <vt:lpstr>나눔스퀘어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 KIM</dc:creator>
  <cp:lastModifiedBy>YJ KIM</cp:lastModifiedBy>
  <cp:revision>30</cp:revision>
  <dcterms:created xsi:type="dcterms:W3CDTF">2025-05-13T10:05:57Z</dcterms:created>
  <dcterms:modified xsi:type="dcterms:W3CDTF">2025-05-20T11:41:42Z</dcterms:modified>
</cp:coreProperties>
</file>